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0"/>
  </p:notesMasterIdLst>
  <p:handoutMasterIdLst>
    <p:handoutMasterId r:id="rId21"/>
  </p:handoutMasterIdLst>
  <p:sldIdLst>
    <p:sldId id="256" r:id="rId5"/>
    <p:sldId id="292" r:id="rId6"/>
    <p:sldId id="260" r:id="rId7"/>
    <p:sldId id="258" r:id="rId8"/>
    <p:sldId id="261" r:id="rId9"/>
    <p:sldId id="286" r:id="rId10"/>
    <p:sldId id="287" r:id="rId11"/>
    <p:sldId id="288" r:id="rId12"/>
    <p:sldId id="289" r:id="rId13"/>
    <p:sldId id="264" r:id="rId14"/>
    <p:sldId id="257" r:id="rId15"/>
    <p:sldId id="290" r:id="rId16"/>
    <p:sldId id="291" r:id="rId17"/>
    <p:sldId id="293" r:id="rId18"/>
    <p:sldId id="26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6" d="100"/>
          <a:sy n="76" d="100"/>
        </p:scale>
        <p:origin x="540" y="84"/>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7/31/2021</a:t>
            </a:fld>
            <a:endParaRPr lang="en-US" dirty="0"/>
          </a:p>
        </p:txBody>
      </p:sp>
      <p:sp>
        <p:nvSpPr>
          <p:cNvPr id="4" name="Footer Placeholder 3">
            <a:extLst>
              <a:ext uri="{FF2B5EF4-FFF2-40B4-BE49-F238E27FC236}">
                <a16:creationId xmlns:a16="http://schemas.microsoft.com/office/drawing/2014/main" xmlns=""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7/31/2021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xmlns=""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xmlns=""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xmlns=""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xmlns=""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xmlns=""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xmlns=""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xmlns=""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xmlns=""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xmlns=""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xmlns=""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smtClean="0"/>
              <a:t>Click to edit Master subtitle style</a:t>
            </a:r>
            <a:endParaRPr lang="en-US" noProof="0"/>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xmlns=""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1" name="Content Placeholder 3">
            <a:extLst>
              <a:ext uri="{FF2B5EF4-FFF2-40B4-BE49-F238E27FC236}">
                <a16:creationId xmlns:a16="http://schemas.microsoft.com/office/drawing/2014/main" xmlns=""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xmlns=""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1" name="Picture Placeholder 8">
            <a:extLst>
              <a:ext uri="{FF2B5EF4-FFF2-40B4-BE49-F238E27FC236}">
                <a16:creationId xmlns:a16="http://schemas.microsoft.com/office/drawing/2014/main" xmlns=""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2" name="Picture Placeholder 8">
            <a:extLst>
              <a:ext uri="{FF2B5EF4-FFF2-40B4-BE49-F238E27FC236}">
                <a16:creationId xmlns:a16="http://schemas.microsoft.com/office/drawing/2014/main" xmlns=""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3" name="Picture Placeholder 8">
            <a:extLst>
              <a:ext uri="{FF2B5EF4-FFF2-40B4-BE49-F238E27FC236}">
                <a16:creationId xmlns:a16="http://schemas.microsoft.com/office/drawing/2014/main" xmlns=""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4" name="Picture Placeholder 8">
            <a:extLst>
              <a:ext uri="{FF2B5EF4-FFF2-40B4-BE49-F238E27FC236}">
                <a16:creationId xmlns:a16="http://schemas.microsoft.com/office/drawing/2014/main" xmlns=""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27" name="Text Placeholder 22">
            <a:extLst>
              <a:ext uri="{FF2B5EF4-FFF2-40B4-BE49-F238E27FC236}">
                <a16:creationId xmlns:a16="http://schemas.microsoft.com/office/drawing/2014/main" xmlns=""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28" name="Text Placeholder 22">
            <a:extLst>
              <a:ext uri="{FF2B5EF4-FFF2-40B4-BE49-F238E27FC236}">
                <a16:creationId xmlns:a16="http://schemas.microsoft.com/office/drawing/2014/main" xmlns=""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29" name="Text Placeholder 22">
            <a:extLst>
              <a:ext uri="{FF2B5EF4-FFF2-40B4-BE49-F238E27FC236}">
                <a16:creationId xmlns:a16="http://schemas.microsoft.com/office/drawing/2014/main" xmlns=""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30" name="Text Placeholder 22">
            <a:extLst>
              <a:ext uri="{FF2B5EF4-FFF2-40B4-BE49-F238E27FC236}">
                <a16:creationId xmlns:a16="http://schemas.microsoft.com/office/drawing/2014/main" xmlns=""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cxnSp>
        <p:nvCxnSpPr>
          <p:cNvPr id="7" name="Straight Connector 6">
            <a:extLst>
              <a:ext uri="{FF2B5EF4-FFF2-40B4-BE49-F238E27FC236}">
                <a16:creationId xmlns:a16="http://schemas.microsoft.com/office/drawing/2014/main" xmlns=""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xmlns=""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37" name="Text Placeholder 22">
            <a:extLst>
              <a:ext uri="{FF2B5EF4-FFF2-40B4-BE49-F238E27FC236}">
                <a16:creationId xmlns:a16="http://schemas.microsoft.com/office/drawing/2014/main" xmlns=""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xmlns=""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Click to edit Master text styles</a:t>
            </a:r>
          </a:p>
        </p:txBody>
      </p:sp>
      <p:sp>
        <p:nvSpPr>
          <p:cNvPr id="22" name="Content Placeholder 2">
            <a:extLst>
              <a:ext uri="{FF2B5EF4-FFF2-40B4-BE49-F238E27FC236}">
                <a16:creationId xmlns:a16="http://schemas.microsoft.com/office/drawing/2014/main" xmlns=""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xmlns=""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xmlns=""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xmlns=""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xmlns=""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xmlns=""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xmlns=""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xmlns=""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xmlns=""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xmlns=""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xmlns=""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xmlns=""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xmlns=""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xmlns=""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xmlns=""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xmlns=""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xmlns=""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xmlns=""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xmlns=""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xmlns=""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xmlns=""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xmlns=""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xmlns=""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xmlns=""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xmlns=""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smtClean="0"/>
              <a:t>Click to edit Master text styles</a:t>
            </a:r>
          </a:p>
        </p:txBody>
      </p:sp>
      <p:sp>
        <p:nvSpPr>
          <p:cNvPr id="22" name="Slide Number Placeholder 4">
            <a:extLst>
              <a:ext uri="{FF2B5EF4-FFF2-40B4-BE49-F238E27FC236}">
                <a16:creationId xmlns:a16="http://schemas.microsoft.com/office/drawing/2014/main" xmlns=""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xmlns=""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xmlns=""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xmlns=""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xmlns=""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xmlns=""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xmlns=""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xmlns=""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xmlns=""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smtClean="0"/>
              <a:t>Click to edit Master text styles</a:t>
            </a:r>
          </a:p>
        </p:txBody>
      </p:sp>
      <p:sp>
        <p:nvSpPr>
          <p:cNvPr id="35" name="Slide Number Placeholder 4">
            <a:extLst>
              <a:ext uri="{FF2B5EF4-FFF2-40B4-BE49-F238E27FC236}">
                <a16:creationId xmlns:a16="http://schemas.microsoft.com/office/drawing/2014/main" xmlns=""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xmlns=""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xmlns=""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xmlns=""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xmlns=""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Click to edit Master text styles</a:t>
            </a:r>
          </a:p>
          <a:p>
            <a:pPr lvl="1"/>
            <a:r>
              <a:rPr lang="en-US" noProof="0" smtClean="0"/>
              <a:t>Second level</a:t>
            </a:r>
          </a:p>
          <a:p>
            <a:pPr lvl="2"/>
            <a:r>
              <a:rPr lang="en-US" noProof="0" smtClean="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xmlns=""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smtClean="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xmlns=""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xmlns=""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26" name="Text Placeholder 4">
            <a:extLst>
              <a:ext uri="{FF2B5EF4-FFF2-40B4-BE49-F238E27FC236}">
                <a16:creationId xmlns:a16="http://schemas.microsoft.com/office/drawing/2014/main" xmlns=""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27" name="Content Placeholder 3">
            <a:extLst>
              <a:ext uri="{FF2B5EF4-FFF2-40B4-BE49-F238E27FC236}">
                <a16:creationId xmlns:a16="http://schemas.microsoft.com/office/drawing/2014/main" xmlns=""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8" name="Content Placeholder 5">
            <a:extLst>
              <a:ext uri="{FF2B5EF4-FFF2-40B4-BE49-F238E27FC236}">
                <a16:creationId xmlns:a16="http://schemas.microsoft.com/office/drawing/2014/main" xmlns=""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a:extLst>
              <a:ext uri="{FF2B5EF4-FFF2-40B4-BE49-F238E27FC236}">
                <a16:creationId xmlns:a16="http://schemas.microsoft.com/office/drawing/2014/main" xmlns=""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Slide Number Placeholder 5">
            <a:extLst>
              <a:ext uri="{FF2B5EF4-FFF2-40B4-BE49-F238E27FC236}">
                <a16:creationId xmlns:a16="http://schemas.microsoft.com/office/drawing/2014/main" xmlns=""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xmlns=""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xmlns=""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xmlns=""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xmlns=""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xmlns=""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xmlns=""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xmlns=""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xmlns=""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xmlns=""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xmlns=""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xmlns=""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xmlns=""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xmlns=""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xmlns=""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BE5BF-9922-45FB-8F3F-4446D40A051B}"/>
              </a:ext>
            </a:extLst>
          </p:cNvPr>
          <p:cNvSpPr>
            <a:spLocks noGrp="1"/>
          </p:cNvSpPr>
          <p:nvPr>
            <p:ph type="ctrTitle"/>
          </p:nvPr>
        </p:nvSpPr>
        <p:spPr>
          <a:xfrm>
            <a:off x="1151466" y="3360927"/>
            <a:ext cx="11040534" cy="1194138"/>
          </a:xfrm>
        </p:spPr>
        <p:txBody>
          <a:bodyPr/>
          <a:lstStyle/>
          <a:p>
            <a:pPr>
              <a:lnSpc>
                <a:spcPct val="250000"/>
              </a:lnSpc>
            </a:pPr>
            <a:r>
              <a:rPr lang="en-US" sz="4400" b="0" dirty="0" smtClean="0">
                <a:solidFill>
                  <a:schemeClr val="bg1"/>
                </a:solidFill>
              </a:rPr>
              <a:t>CAPSTONE PROJECTDAGOHOY’S REVOLT:</a:t>
            </a:r>
            <a:br>
              <a:rPr lang="en-US" sz="4400" b="0" dirty="0" smtClean="0">
                <a:solidFill>
                  <a:schemeClr val="bg1"/>
                </a:solidFill>
              </a:rPr>
            </a:br>
            <a:r>
              <a:rPr lang="en-US" sz="4400" b="0" dirty="0" smtClean="0">
                <a:solidFill>
                  <a:schemeClr val="bg1"/>
                </a:solidFill>
              </a:rPr>
              <a:t>A 3D EDUCATIONAL GAME ABOUT DAGOHOY</a:t>
            </a:r>
            <a:endParaRPr lang="en-US" sz="4400" dirty="0">
              <a:solidFill>
                <a:schemeClr val="bg1"/>
              </a:solidFill>
            </a:endParaRPr>
          </a:p>
        </p:txBody>
      </p:sp>
    </p:spTree>
    <p:extLst>
      <p:ext uri="{BB962C8B-B14F-4D97-AF65-F5344CB8AC3E}">
        <p14:creationId xmlns:p14="http://schemas.microsoft.com/office/powerpoint/2010/main" val="3946934594"/>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365125"/>
            <a:ext cx="11214100" cy="535531"/>
          </a:xfrm>
        </p:spPr>
        <p:txBody>
          <a:bodyPr/>
          <a:lstStyle/>
          <a:p>
            <a:r>
              <a:rPr lang="en-PH" dirty="0"/>
              <a:t>Review of Related Literature</a:t>
            </a:r>
            <a:endParaRPr lang="en-US" dirty="0"/>
          </a:p>
        </p:txBody>
      </p:sp>
      <p:pic>
        <p:nvPicPr>
          <p:cNvPr id="8" name="Picture Placeholder 7" descr="Triangular pattern design with dimension">
            <a:extLst>
              <a:ext uri="{FF2B5EF4-FFF2-40B4-BE49-F238E27FC236}">
                <a16:creationId xmlns:a16="http://schemas.microsoft.com/office/drawing/2014/main" xmlns="" id="{2301248D-7370-7643-9BE6-F8CDCFF4D460}"/>
              </a:ext>
            </a:extLst>
          </p:cNvPr>
          <p:cNvPicPr>
            <a:picLocks noGrp="1" noChangeAspect="1"/>
          </p:cNvPicPr>
          <p:nvPr>
            <p:ph type="pic" sz="quarter" idx="19"/>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p:blipFill>
        <p:spPr>
          <a:xfrm>
            <a:off x="4346" y="965270"/>
            <a:ext cx="12192002" cy="2289897"/>
          </a:xfrm>
        </p:spPr>
      </p:pic>
      <p:sp>
        <p:nvSpPr>
          <p:cNvPr id="19" name="Text Placeholder 18">
            <a:extLst>
              <a:ext uri="{FF2B5EF4-FFF2-40B4-BE49-F238E27FC236}">
                <a16:creationId xmlns:a16="http://schemas.microsoft.com/office/drawing/2014/main" xmlns="" id="{782206B1-586F-4254-9B36-D06C4E294ACF}"/>
              </a:ext>
            </a:extLst>
          </p:cNvPr>
          <p:cNvSpPr>
            <a:spLocks noGrp="1"/>
          </p:cNvSpPr>
          <p:nvPr>
            <p:ph type="body" sz="quarter" idx="18"/>
          </p:nvPr>
        </p:nvSpPr>
        <p:spPr>
          <a:xfrm>
            <a:off x="493297" y="3515472"/>
            <a:ext cx="11116506" cy="1463040"/>
          </a:xfrm>
        </p:spPr>
        <p:txBody>
          <a:bodyPr/>
          <a:lstStyle/>
          <a:p>
            <a:pPr algn="just">
              <a:lnSpc>
                <a:spcPct val="200000"/>
              </a:lnSpc>
            </a:pPr>
            <a:r>
              <a:rPr lang="en-PH" sz="2000" dirty="0"/>
              <a:t>According to the article of </a:t>
            </a:r>
            <a:r>
              <a:rPr lang="en-PH" sz="2000" dirty="0" err="1"/>
              <a:t>Teemu</a:t>
            </a:r>
            <a:r>
              <a:rPr lang="en-PH" sz="2000" dirty="0"/>
              <a:t> H. </a:t>
            </a:r>
            <a:r>
              <a:rPr lang="en-PH" sz="2000" dirty="0" err="1"/>
              <a:t>Laine</a:t>
            </a:r>
            <a:r>
              <a:rPr lang="en-PH" sz="2000" dirty="0"/>
              <a:t> (2018) entitled “Mobile Educational Augmented Reality Games: A Systematic Literature Review and Two Case Studies”, she define mobile AR as a type of AR where a mobile device (smartphone or tablet) is used to display and interact with virtual content, such as three-dimensional (3D) models, annotations, and videos, that are overlaid on top of a real-time camera feed of the real world. </a:t>
            </a:r>
            <a:endParaRPr lang="en-US" sz="2000" dirty="0"/>
          </a:p>
        </p:txBody>
      </p:sp>
      <p:sp>
        <p:nvSpPr>
          <p:cNvPr id="2" name="Slide Number Placeholder 1">
            <a:extLst>
              <a:ext uri="{FF2B5EF4-FFF2-40B4-BE49-F238E27FC236}">
                <a16:creationId xmlns:a16="http://schemas.microsoft.com/office/drawing/2014/main" xmlns="" id="{FAC2D367-2A6E-41FE-A9EA-24FF17BCAA97}"/>
              </a:ext>
            </a:extLst>
          </p:cNvPr>
          <p:cNvSpPr>
            <a:spLocks noGrp="1"/>
          </p:cNvSpPr>
          <p:nvPr>
            <p:ph type="sldNum" sz="quarter" idx="12"/>
          </p:nvPr>
        </p:nvSpPr>
        <p:spPr/>
        <p:txBody>
          <a:bodyPr/>
          <a:lstStyle/>
          <a:p>
            <a:fld id="{C263D6C4-4840-40CC-AC84-17E24B3B7BDE}" type="slidenum">
              <a:rPr lang="en-US" smtClean="0"/>
              <a:pPr/>
              <a:t>10</a:t>
            </a:fld>
            <a:endParaRPr lang="en-US" dirty="0"/>
          </a:p>
        </p:txBody>
      </p:sp>
    </p:spTree>
    <p:extLst>
      <p:ext uri="{BB962C8B-B14F-4D97-AF65-F5344CB8AC3E}">
        <p14:creationId xmlns:p14="http://schemas.microsoft.com/office/powerpoint/2010/main" val="66310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E3BD8413-C238-49D7-A4E1-E8FEF1811A0E}"/>
              </a:ext>
            </a:extLst>
          </p:cNvPr>
          <p:cNvSpPr>
            <a:spLocks noGrp="1"/>
          </p:cNvSpPr>
          <p:nvPr>
            <p:ph type="title"/>
          </p:nvPr>
        </p:nvSpPr>
        <p:spPr>
          <a:xfrm>
            <a:off x="540004" y="3043767"/>
            <a:ext cx="7781544" cy="859055"/>
          </a:xfrm>
        </p:spPr>
        <p:txBody>
          <a:bodyPr>
            <a:noAutofit/>
          </a:bodyPr>
          <a:lstStyle/>
          <a:p>
            <a:pPr>
              <a:lnSpc>
                <a:spcPct val="150000"/>
              </a:lnSpc>
            </a:pPr>
            <a:r>
              <a:rPr lang="en-PH" sz="2400" b="0" dirty="0"/>
              <a:t>Educational games are not today. Since the </a:t>
            </a:r>
            <a:r>
              <a:rPr lang="en-PH" sz="2400" b="0" dirty="0">
                <a:latin typeface="+mn-lt"/>
                <a:cs typeface="Arial" panose="020B0604020202020204" pitchFamily="34" charset="0"/>
              </a:rPr>
              <a:t>introduction</a:t>
            </a:r>
            <a:r>
              <a:rPr lang="en-PH" sz="2400" b="0" dirty="0"/>
              <a:t> of video games on 1970’s a lot of games are released that are considered as an educational game. </a:t>
            </a:r>
            <a:endParaRPr lang="en-US" sz="2400" b="0" dirty="0"/>
          </a:p>
        </p:txBody>
      </p:sp>
      <p:sp>
        <p:nvSpPr>
          <p:cNvPr id="2" name="Slide Number Placeholder 1">
            <a:extLst>
              <a:ext uri="{FF2B5EF4-FFF2-40B4-BE49-F238E27FC236}">
                <a16:creationId xmlns:a16="http://schemas.microsoft.com/office/drawing/2014/main" xmlns="" id="{0B24BF10-2B55-43AB-9F77-F1A1410384A9}"/>
              </a:ext>
            </a:extLst>
          </p:cNvPr>
          <p:cNvSpPr>
            <a:spLocks noGrp="1"/>
          </p:cNvSpPr>
          <p:nvPr>
            <p:ph type="sldNum" sz="quarter" idx="12"/>
          </p:nvPr>
        </p:nvSpPr>
        <p:spPr/>
        <p:txBody>
          <a:bodyPr/>
          <a:lstStyle/>
          <a:p>
            <a:fld id="{C263D6C4-4840-40CC-AC84-17E24B3B7BDE}" type="slidenum">
              <a:rPr lang="en-US" smtClean="0"/>
              <a:pPr/>
              <a:t>11</a:t>
            </a:fld>
            <a:endParaRPr lang="en-US" dirty="0"/>
          </a:p>
        </p:txBody>
      </p:sp>
      <p:sp>
        <p:nvSpPr>
          <p:cNvPr id="8" name="Title 3">
            <a:extLst>
              <a:ext uri="{FF2B5EF4-FFF2-40B4-BE49-F238E27FC236}">
                <a16:creationId xmlns:a16="http://schemas.microsoft.com/office/drawing/2014/main" xmlns="" id="{E3BD8413-C238-49D7-A4E1-E8FEF1811A0E}"/>
              </a:ext>
            </a:extLst>
          </p:cNvPr>
          <p:cNvSpPr txBox="1">
            <a:spLocks/>
          </p:cNvSpPr>
          <p:nvPr/>
        </p:nvSpPr>
        <p:spPr>
          <a:xfrm>
            <a:off x="540004" y="1062567"/>
            <a:ext cx="7781544" cy="85905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800" dirty="0" smtClean="0"/>
              <a:t>Historical Background</a:t>
            </a:r>
            <a:endParaRPr lang="en-US" sz="4800"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E3BD8413-C238-49D7-A4E1-E8FEF1811A0E}"/>
              </a:ext>
            </a:extLst>
          </p:cNvPr>
          <p:cNvSpPr>
            <a:spLocks noGrp="1"/>
          </p:cNvSpPr>
          <p:nvPr>
            <p:ph type="title"/>
          </p:nvPr>
        </p:nvSpPr>
        <p:spPr>
          <a:xfrm>
            <a:off x="540004" y="5050367"/>
            <a:ext cx="8273796" cy="859055"/>
          </a:xfrm>
        </p:spPr>
        <p:txBody>
          <a:bodyPr>
            <a:noAutofit/>
          </a:bodyPr>
          <a:lstStyle/>
          <a:p>
            <a:pPr>
              <a:lnSpc>
                <a:spcPct val="150000"/>
              </a:lnSpc>
            </a:pPr>
            <a:r>
              <a:rPr lang="en-PH" sz="2400" b="0" dirty="0"/>
              <a:t>There are a lot of ways to develop a game. Especially today there are a lot of game engines that are free to use like Godot, Unreal, Unity and etc. We choose to use Unity because there are many tools and packages that can help us in our development. </a:t>
            </a:r>
            <a:endParaRPr lang="en-US" sz="2400" b="0" dirty="0"/>
          </a:p>
        </p:txBody>
      </p:sp>
      <p:sp>
        <p:nvSpPr>
          <p:cNvPr id="2" name="Slide Number Placeholder 1">
            <a:extLst>
              <a:ext uri="{FF2B5EF4-FFF2-40B4-BE49-F238E27FC236}">
                <a16:creationId xmlns:a16="http://schemas.microsoft.com/office/drawing/2014/main" xmlns="" id="{0B24BF10-2B55-43AB-9F77-F1A1410384A9}"/>
              </a:ext>
            </a:extLst>
          </p:cNvPr>
          <p:cNvSpPr>
            <a:spLocks noGrp="1"/>
          </p:cNvSpPr>
          <p:nvPr>
            <p:ph type="sldNum" sz="quarter" idx="12"/>
          </p:nvPr>
        </p:nvSpPr>
        <p:spPr/>
        <p:txBody>
          <a:bodyPr/>
          <a:lstStyle/>
          <a:p>
            <a:fld id="{C263D6C4-4840-40CC-AC84-17E24B3B7BDE}" type="slidenum">
              <a:rPr lang="en-US" smtClean="0"/>
              <a:pPr/>
              <a:t>12</a:t>
            </a:fld>
            <a:endParaRPr lang="en-US" dirty="0"/>
          </a:p>
        </p:txBody>
      </p:sp>
      <p:sp>
        <p:nvSpPr>
          <p:cNvPr id="8" name="Title 3">
            <a:extLst>
              <a:ext uri="{FF2B5EF4-FFF2-40B4-BE49-F238E27FC236}">
                <a16:creationId xmlns:a16="http://schemas.microsoft.com/office/drawing/2014/main" xmlns="" id="{E3BD8413-C238-49D7-A4E1-E8FEF1811A0E}"/>
              </a:ext>
            </a:extLst>
          </p:cNvPr>
          <p:cNvSpPr txBox="1">
            <a:spLocks/>
          </p:cNvSpPr>
          <p:nvPr/>
        </p:nvSpPr>
        <p:spPr>
          <a:xfrm>
            <a:off x="540004" y="1456267"/>
            <a:ext cx="7781544" cy="85905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800" dirty="0"/>
              <a:t>CHAPTER III</a:t>
            </a:r>
            <a:endParaRPr lang="en-US" sz="4800" dirty="0"/>
          </a:p>
          <a:p>
            <a:r>
              <a:rPr lang="en-PH" sz="2800" b="0" dirty="0"/>
              <a:t>Technical Background</a:t>
            </a:r>
            <a:endParaRPr lang="en-US" sz="2800" b="0" dirty="0"/>
          </a:p>
        </p:txBody>
      </p:sp>
    </p:spTree>
    <p:extLst>
      <p:ext uri="{BB962C8B-B14F-4D97-AF65-F5344CB8AC3E}">
        <p14:creationId xmlns:p14="http://schemas.microsoft.com/office/powerpoint/2010/main" val="666653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365125"/>
            <a:ext cx="11214100" cy="535531"/>
          </a:xfrm>
        </p:spPr>
        <p:txBody>
          <a:bodyPr/>
          <a:lstStyle/>
          <a:p>
            <a:r>
              <a:rPr lang="en-PH" dirty="0"/>
              <a:t>Review of Related Literature</a:t>
            </a:r>
            <a:endParaRPr lang="en-US" dirty="0"/>
          </a:p>
        </p:txBody>
      </p:sp>
      <p:sp>
        <p:nvSpPr>
          <p:cNvPr id="2" name="Slide Number Placeholder 1">
            <a:extLst>
              <a:ext uri="{FF2B5EF4-FFF2-40B4-BE49-F238E27FC236}">
                <a16:creationId xmlns:a16="http://schemas.microsoft.com/office/drawing/2014/main" xmlns="" id="{FAC2D367-2A6E-41FE-A9EA-24FF17BCAA97}"/>
              </a:ext>
            </a:extLst>
          </p:cNvPr>
          <p:cNvSpPr>
            <a:spLocks noGrp="1"/>
          </p:cNvSpPr>
          <p:nvPr>
            <p:ph type="sldNum" sz="quarter" idx="12"/>
          </p:nvPr>
        </p:nvSpPr>
        <p:spPr/>
        <p:txBody>
          <a:bodyPr/>
          <a:lstStyle/>
          <a:p>
            <a:fld id="{C263D6C4-4840-40CC-AC84-17E24B3B7BDE}" type="slidenum">
              <a:rPr lang="en-US" smtClean="0"/>
              <a:pPr/>
              <a:t>13</a:t>
            </a:fld>
            <a:endParaRPr lang="en-US" dirty="0"/>
          </a:p>
        </p:txBody>
      </p:sp>
      <p:pic>
        <p:nvPicPr>
          <p:cNvPr id="13" name="Picture 12"/>
          <p:cNvPicPr/>
          <p:nvPr/>
        </p:nvPicPr>
        <p:blipFill rotWithShape="1">
          <a:blip r:embed="rId2" cstate="print">
            <a:extLst>
              <a:ext uri="{28A0092B-C50C-407E-A947-70E740481C1C}">
                <a14:useLocalDpi xmlns:a14="http://schemas.microsoft.com/office/drawing/2010/main" val="0"/>
              </a:ext>
            </a:extLst>
          </a:blip>
          <a:srcRect t="19774" r="61177" b="12430"/>
          <a:stretch/>
        </p:blipFill>
        <p:spPr bwMode="auto">
          <a:xfrm>
            <a:off x="3391935" y="2476314"/>
            <a:ext cx="958850" cy="1046480"/>
          </a:xfrm>
          <a:prstGeom prst="rect">
            <a:avLst/>
          </a:prstGeom>
          <a:noFill/>
          <a:ln>
            <a:noFill/>
          </a:ln>
          <a:extLst>
            <a:ext uri="{53640926-AAD7-44D8-BBD7-CCE9431645EC}">
              <a14:shadowObscured xmlns:a14="http://schemas.microsoft.com/office/drawing/2010/main"/>
            </a:ext>
          </a:extLst>
        </p:spPr>
      </p:pic>
      <p:pic>
        <p:nvPicPr>
          <p:cNvPr id="14" name="Picture 1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91935" y="4373282"/>
            <a:ext cx="958850" cy="958850"/>
          </a:xfrm>
          <a:prstGeom prst="rect">
            <a:avLst/>
          </a:prstGeom>
          <a:noFill/>
          <a:ln>
            <a:noFill/>
          </a:ln>
        </p:spPr>
      </p:pic>
      <p:pic>
        <p:nvPicPr>
          <p:cNvPr id="15" name="Picture 14"/>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60941" y="1487619"/>
            <a:ext cx="850900" cy="850900"/>
          </a:xfrm>
          <a:prstGeom prst="rect">
            <a:avLst/>
          </a:prstGeom>
          <a:noFill/>
          <a:ln>
            <a:noFill/>
          </a:ln>
        </p:spPr>
      </p:pic>
      <p:pic>
        <p:nvPicPr>
          <p:cNvPr id="16" name="Picture 1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6697" y="2536004"/>
            <a:ext cx="927100" cy="927100"/>
          </a:xfrm>
          <a:prstGeom prst="rect">
            <a:avLst/>
          </a:prstGeom>
          <a:noFill/>
          <a:ln>
            <a:noFill/>
          </a:ln>
        </p:spPr>
      </p:pic>
      <p:pic>
        <p:nvPicPr>
          <p:cNvPr id="17" name="Picture 1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989241" y="4499270"/>
            <a:ext cx="864235" cy="844550"/>
          </a:xfrm>
          <a:prstGeom prst="rect">
            <a:avLst/>
          </a:prstGeom>
          <a:noFill/>
          <a:ln>
            <a:noFill/>
          </a:ln>
        </p:spPr>
      </p:pic>
      <p:pic>
        <p:nvPicPr>
          <p:cNvPr id="18" name="Picture 17"/>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704061" y="5343820"/>
            <a:ext cx="814705" cy="798195"/>
          </a:xfrm>
          <a:prstGeom prst="rect">
            <a:avLst/>
          </a:prstGeom>
          <a:noFill/>
          <a:ln>
            <a:noFill/>
          </a:ln>
        </p:spPr>
      </p:pic>
      <p:sp>
        <p:nvSpPr>
          <p:cNvPr id="20" name="Title 3">
            <a:extLst>
              <a:ext uri="{FF2B5EF4-FFF2-40B4-BE49-F238E27FC236}">
                <a16:creationId xmlns:a16="http://schemas.microsoft.com/office/drawing/2014/main" xmlns="" id="{315E3981-F0D7-482C-A8E0-6A57700BECA7}"/>
              </a:ext>
            </a:extLst>
          </p:cNvPr>
          <p:cNvSpPr txBox="1">
            <a:spLocks/>
          </p:cNvSpPr>
          <p:nvPr/>
        </p:nvSpPr>
        <p:spPr>
          <a:xfrm>
            <a:off x="3588785" y="3522794"/>
            <a:ext cx="1524000"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1800" b="0" dirty="0"/>
              <a:t>Unity </a:t>
            </a:r>
            <a:endParaRPr lang="en-US" sz="1800" b="0" dirty="0"/>
          </a:p>
        </p:txBody>
      </p:sp>
      <p:sp>
        <p:nvSpPr>
          <p:cNvPr id="21" name="Title 3">
            <a:extLst>
              <a:ext uri="{FF2B5EF4-FFF2-40B4-BE49-F238E27FC236}">
                <a16:creationId xmlns:a16="http://schemas.microsoft.com/office/drawing/2014/main" xmlns="" id="{315E3981-F0D7-482C-A8E0-6A57700BECA7}"/>
              </a:ext>
            </a:extLst>
          </p:cNvPr>
          <p:cNvSpPr txBox="1">
            <a:spLocks/>
          </p:cNvSpPr>
          <p:nvPr/>
        </p:nvSpPr>
        <p:spPr>
          <a:xfrm>
            <a:off x="5212329" y="2535072"/>
            <a:ext cx="2013985"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1800" b="0" dirty="0" smtClean="0"/>
              <a:t>Visual Studio Code</a:t>
            </a:r>
            <a:endParaRPr lang="en-US" sz="1800" b="0" dirty="0"/>
          </a:p>
        </p:txBody>
      </p:sp>
      <p:sp>
        <p:nvSpPr>
          <p:cNvPr id="22" name="Title 3">
            <a:extLst>
              <a:ext uri="{FF2B5EF4-FFF2-40B4-BE49-F238E27FC236}">
                <a16:creationId xmlns:a16="http://schemas.microsoft.com/office/drawing/2014/main" xmlns="" id="{315E3981-F0D7-482C-A8E0-6A57700BECA7}"/>
              </a:ext>
            </a:extLst>
          </p:cNvPr>
          <p:cNvSpPr txBox="1">
            <a:spLocks/>
          </p:cNvSpPr>
          <p:nvPr/>
        </p:nvSpPr>
        <p:spPr>
          <a:xfrm>
            <a:off x="8071797" y="3540388"/>
            <a:ext cx="1524000"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1800" b="0" dirty="0" smtClean="0"/>
              <a:t>Blender</a:t>
            </a:r>
            <a:endParaRPr lang="en-US" sz="1800" b="0" dirty="0"/>
          </a:p>
        </p:txBody>
      </p:sp>
      <p:sp>
        <p:nvSpPr>
          <p:cNvPr id="23" name="Title 3">
            <a:extLst>
              <a:ext uri="{FF2B5EF4-FFF2-40B4-BE49-F238E27FC236}">
                <a16:creationId xmlns:a16="http://schemas.microsoft.com/office/drawing/2014/main" xmlns="" id="{315E3981-F0D7-482C-A8E0-6A57700BECA7}"/>
              </a:ext>
            </a:extLst>
          </p:cNvPr>
          <p:cNvSpPr txBox="1">
            <a:spLocks/>
          </p:cNvSpPr>
          <p:nvPr/>
        </p:nvSpPr>
        <p:spPr>
          <a:xfrm>
            <a:off x="7614781" y="5499356"/>
            <a:ext cx="1926071"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1800" b="0" dirty="0" smtClean="0"/>
              <a:t>Adobe Photoshop</a:t>
            </a:r>
            <a:endParaRPr lang="en-US" sz="1800" b="0" dirty="0"/>
          </a:p>
        </p:txBody>
      </p:sp>
      <p:sp>
        <p:nvSpPr>
          <p:cNvPr id="24" name="Title 3">
            <a:extLst>
              <a:ext uri="{FF2B5EF4-FFF2-40B4-BE49-F238E27FC236}">
                <a16:creationId xmlns:a16="http://schemas.microsoft.com/office/drawing/2014/main" xmlns="" id="{315E3981-F0D7-482C-A8E0-6A57700BECA7}"/>
              </a:ext>
            </a:extLst>
          </p:cNvPr>
          <p:cNvSpPr txBox="1">
            <a:spLocks/>
          </p:cNvSpPr>
          <p:nvPr/>
        </p:nvSpPr>
        <p:spPr>
          <a:xfrm>
            <a:off x="5212329" y="6338568"/>
            <a:ext cx="2161056"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US" sz="1800" b="0" dirty="0" smtClean="0"/>
              <a:t>Adobe Illustrator</a:t>
            </a:r>
            <a:endParaRPr lang="en-US" sz="1800" b="0" dirty="0"/>
          </a:p>
        </p:txBody>
      </p:sp>
      <p:sp>
        <p:nvSpPr>
          <p:cNvPr id="25" name="Title 3">
            <a:extLst>
              <a:ext uri="{FF2B5EF4-FFF2-40B4-BE49-F238E27FC236}">
                <a16:creationId xmlns:a16="http://schemas.microsoft.com/office/drawing/2014/main" xmlns="" id="{315E3981-F0D7-482C-A8E0-6A57700BECA7}"/>
              </a:ext>
            </a:extLst>
          </p:cNvPr>
          <p:cNvSpPr txBox="1">
            <a:spLocks/>
          </p:cNvSpPr>
          <p:nvPr/>
        </p:nvSpPr>
        <p:spPr>
          <a:xfrm>
            <a:off x="3588785" y="5499356"/>
            <a:ext cx="1524000" cy="3416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1800" b="0" dirty="0" smtClean="0"/>
              <a:t>C#</a:t>
            </a:r>
            <a:endParaRPr lang="en-US" sz="1800" b="0" dirty="0"/>
          </a:p>
        </p:txBody>
      </p:sp>
    </p:spTree>
    <p:extLst>
      <p:ext uri="{BB962C8B-B14F-4D97-AF65-F5344CB8AC3E}">
        <p14:creationId xmlns:p14="http://schemas.microsoft.com/office/powerpoint/2010/main" val="3699994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8B065C75-272B-4BB5-BA23-D80E8654D621}"/>
              </a:ext>
            </a:extLst>
          </p:cNvPr>
          <p:cNvSpPr>
            <a:spLocks noGrp="1"/>
          </p:cNvSpPr>
          <p:nvPr>
            <p:ph type="sldNum" sz="quarter" idx="12"/>
          </p:nvPr>
        </p:nvSpPr>
        <p:spPr/>
        <p:txBody>
          <a:bodyPr/>
          <a:lstStyle/>
          <a:p>
            <a:fld id="{C263D6C4-4840-40CC-AC84-17E24B3B7BDE}" type="slidenum">
              <a:rPr lang="en-US" smtClean="0"/>
              <a:pPr/>
              <a:t>14</a:t>
            </a:fld>
            <a:endParaRPr lang="en-US" dirty="0"/>
          </a:p>
        </p:txBody>
      </p:sp>
      <p:pic>
        <p:nvPicPr>
          <p:cNvPr id="4" name="Trailerve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721012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BE5BF-9922-45FB-8F3F-4446D40A051B}"/>
              </a:ext>
            </a:extLst>
          </p:cNvPr>
          <p:cNvSpPr>
            <a:spLocks noGrp="1"/>
          </p:cNvSpPr>
          <p:nvPr>
            <p:ph type="ctrTitle"/>
          </p:nvPr>
        </p:nvSpPr>
        <p:spPr/>
        <p:txBody>
          <a:bodyPr/>
          <a:lstStyle/>
          <a:p>
            <a:r>
              <a:rPr lang="en-US" dirty="0" smtClean="0"/>
              <a:t>Thank You!</a:t>
            </a:r>
            <a:endParaRPr lang="en-GB" dirty="0"/>
          </a:p>
        </p:txBody>
      </p:sp>
    </p:spTree>
    <p:extLst>
      <p:ext uri="{BB962C8B-B14F-4D97-AF65-F5344CB8AC3E}">
        <p14:creationId xmlns:p14="http://schemas.microsoft.com/office/powerpoint/2010/main" val="429771863"/>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6" name="Picture 2" descr="https://raw.githubusercontent.com/zan79/dagohoy-documentation/main/GAME-TITLE-O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5322" y="-1335054"/>
            <a:ext cx="8874126" cy="685728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3">
            <a:extLst>
              <a:ext uri="{FF2B5EF4-FFF2-40B4-BE49-F238E27FC236}">
                <a16:creationId xmlns:a16="http://schemas.microsoft.com/office/drawing/2014/main" xmlns="" id="{BD179B88-D43C-4A31-9A52-3498E9430782}"/>
              </a:ext>
            </a:extLst>
          </p:cNvPr>
          <p:cNvSpPr txBox="1">
            <a:spLocks/>
          </p:cNvSpPr>
          <p:nvPr/>
        </p:nvSpPr>
        <p:spPr>
          <a:xfrm>
            <a:off x="2787904" y="5092700"/>
            <a:ext cx="7781544" cy="859055"/>
          </a:xfrm>
          <a:prstGeom prst="rect">
            <a:avLst/>
          </a:prstGeom>
        </p:spPr>
        <p:txBody>
          <a:bodyPr vert="horz" lIns="91440" tIns="45720" rIns="91440" bIns="45720" rtlCol="0" anchor="b">
            <a:normAutofit fontScale="55000" lnSpcReduction="20000"/>
          </a:bodyPr>
          <a:lstStyle>
            <a:lvl1pPr algn="l" defTabSz="914400" rtl="0" eaLnBrk="1" latinLnBrk="0" hangingPunct="1">
              <a:lnSpc>
                <a:spcPct val="90000"/>
              </a:lnSpc>
              <a:spcBef>
                <a:spcPct val="0"/>
              </a:spcBef>
              <a:buNone/>
              <a:defRPr lang="en-GB" sz="6600" b="1" kern="1200" dirty="0">
                <a:solidFill>
                  <a:schemeClr val="accent2"/>
                </a:solidFill>
                <a:latin typeface="+mj-lt"/>
                <a:ea typeface="Tahoma" panose="020B0604030504040204" pitchFamily="34" charset="0"/>
                <a:cs typeface="Tahoma" panose="020B0604030504040204" pitchFamily="34" charset="0"/>
              </a:defRPr>
            </a:lvl1pPr>
          </a:lstStyle>
          <a:p>
            <a:pPr algn="ctr">
              <a:lnSpc>
                <a:spcPct val="200000"/>
              </a:lnSpc>
            </a:pPr>
            <a:r>
              <a:rPr lang="en-US" sz="4400" dirty="0" smtClean="0"/>
              <a:t>3D </a:t>
            </a:r>
            <a:endParaRPr lang="en-US" dirty="0"/>
          </a:p>
        </p:txBody>
      </p:sp>
    </p:spTree>
    <p:extLst>
      <p:ext uri="{BB962C8B-B14F-4D97-AF65-F5344CB8AC3E}">
        <p14:creationId xmlns:p14="http://schemas.microsoft.com/office/powerpoint/2010/main" val="1377695420"/>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BD179B88-D43C-4A31-9A52-3498E9430782}"/>
              </a:ext>
            </a:extLst>
          </p:cNvPr>
          <p:cNvSpPr>
            <a:spLocks noGrp="1"/>
          </p:cNvSpPr>
          <p:nvPr>
            <p:ph type="title"/>
          </p:nvPr>
        </p:nvSpPr>
        <p:spPr>
          <a:xfrm>
            <a:off x="730504" y="3632200"/>
            <a:ext cx="7781544" cy="859055"/>
          </a:xfrm>
        </p:spPr>
        <p:txBody>
          <a:bodyPr>
            <a:normAutofit fontScale="90000"/>
          </a:bodyPr>
          <a:lstStyle/>
          <a:p>
            <a:pPr>
              <a:lnSpc>
                <a:spcPct val="200000"/>
              </a:lnSpc>
            </a:pPr>
            <a:r>
              <a:rPr lang="en-PH" sz="4400" dirty="0"/>
              <a:t>Chapter I</a:t>
            </a:r>
            <a:r>
              <a:rPr lang="en-US" dirty="0"/>
              <a:t/>
            </a:r>
            <a:br>
              <a:rPr lang="en-US" dirty="0"/>
            </a:br>
            <a:r>
              <a:rPr lang="en-PH" sz="6000" dirty="0"/>
              <a:t>Introduction</a:t>
            </a:r>
            <a:endParaRPr lang="en-US" dirty="0"/>
          </a:p>
        </p:txBody>
      </p:sp>
      <p:sp>
        <p:nvSpPr>
          <p:cNvPr id="2" name="Slide Number Placeholder 1">
            <a:extLst>
              <a:ext uri="{FF2B5EF4-FFF2-40B4-BE49-F238E27FC236}">
                <a16:creationId xmlns:a16="http://schemas.microsoft.com/office/drawing/2014/main" xmlns="" id="{8B065C75-272B-4BB5-BA23-D80E8654D621}"/>
              </a:ext>
            </a:extLst>
          </p:cNvPr>
          <p:cNvSpPr>
            <a:spLocks noGrp="1"/>
          </p:cNvSpPr>
          <p:nvPr>
            <p:ph type="sldNum" sz="quarter" idx="12"/>
          </p:nvPr>
        </p:nvSpPr>
        <p:spPr/>
        <p:txBody>
          <a:bodyPr/>
          <a:lstStyle/>
          <a:p>
            <a:fld id="{C263D6C4-4840-40CC-AC84-17E24B3B7BDE}" type="slidenum">
              <a:rPr lang="en-US" smtClean="0"/>
              <a:pPr/>
              <a:t>3</a:t>
            </a:fld>
            <a:endParaRPr lang="en-US" dirty="0"/>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7875C19A-1AAE-476A-A316-A2CF92D763D3}"/>
              </a:ext>
            </a:extLst>
          </p:cNvPr>
          <p:cNvSpPr>
            <a:spLocks noGrp="1"/>
          </p:cNvSpPr>
          <p:nvPr>
            <p:ph type="title"/>
          </p:nvPr>
        </p:nvSpPr>
        <p:spPr>
          <a:xfrm>
            <a:off x="444500" y="322791"/>
            <a:ext cx="11214100" cy="646331"/>
          </a:xfrm>
        </p:spPr>
        <p:txBody>
          <a:bodyPr/>
          <a:lstStyle/>
          <a:p>
            <a:r>
              <a:rPr lang="en-PH" sz="4000" dirty="0"/>
              <a:t>Project Context</a:t>
            </a:r>
            <a:endParaRPr lang="en-US" sz="4000" dirty="0"/>
          </a:p>
        </p:txBody>
      </p:sp>
      <p:sp>
        <p:nvSpPr>
          <p:cNvPr id="10" name="Text Placeholder 9">
            <a:extLst>
              <a:ext uri="{FF2B5EF4-FFF2-40B4-BE49-F238E27FC236}">
                <a16:creationId xmlns:a16="http://schemas.microsoft.com/office/drawing/2014/main" xmlns="" id="{EF2BC084-E6DB-4DE7-B309-042A85EBA700}"/>
              </a:ext>
            </a:extLst>
          </p:cNvPr>
          <p:cNvSpPr>
            <a:spLocks noGrp="1"/>
          </p:cNvSpPr>
          <p:nvPr>
            <p:ph type="body" sz="quarter" idx="13"/>
          </p:nvPr>
        </p:nvSpPr>
        <p:spPr>
          <a:xfrm>
            <a:off x="444500" y="1189256"/>
            <a:ext cx="8022167" cy="4093243"/>
          </a:xfrm>
        </p:spPr>
        <p:txBody>
          <a:bodyPr/>
          <a:lstStyle/>
          <a:p>
            <a:pPr>
              <a:lnSpc>
                <a:spcPct val="150000"/>
              </a:lnSpc>
            </a:pPr>
            <a:r>
              <a:rPr lang="en-PH" sz="2200" dirty="0"/>
              <a:t>There are a lot of National hero in the Philippines just like Jose Rizal, </a:t>
            </a:r>
            <a:r>
              <a:rPr lang="en-PH" sz="2200" dirty="0" err="1"/>
              <a:t>Lapu-Lapu</a:t>
            </a:r>
            <a:r>
              <a:rPr lang="en-PH" sz="2200" dirty="0"/>
              <a:t> and many more. But some of them doesn’t get the recognition they deserve. And one of them is Francisco </a:t>
            </a:r>
            <a:r>
              <a:rPr lang="en-PH" sz="2200" dirty="0" err="1"/>
              <a:t>Sendrijas</a:t>
            </a:r>
            <a:r>
              <a:rPr lang="en-PH" sz="2200" dirty="0"/>
              <a:t> or also known as “</a:t>
            </a:r>
            <a:r>
              <a:rPr lang="en-PH" sz="2200" dirty="0" err="1"/>
              <a:t>Dagohoy</a:t>
            </a:r>
            <a:r>
              <a:rPr lang="en-PH" sz="2200" dirty="0"/>
              <a:t>”. </a:t>
            </a:r>
            <a:endParaRPr lang="en-PH" sz="2200" dirty="0" smtClean="0"/>
          </a:p>
          <a:p>
            <a:pPr>
              <a:lnSpc>
                <a:spcPct val="150000"/>
              </a:lnSpc>
            </a:pPr>
            <a:endParaRPr lang="en-US" sz="2200" dirty="0"/>
          </a:p>
          <a:p>
            <a:pPr>
              <a:lnSpc>
                <a:spcPct val="150000"/>
              </a:lnSpc>
            </a:pPr>
            <a:r>
              <a:rPr lang="en-US" sz="2200" dirty="0"/>
              <a:t>People knew the name </a:t>
            </a:r>
            <a:r>
              <a:rPr lang="en-US" sz="2200" dirty="0" err="1"/>
              <a:t>Dagohoy</a:t>
            </a:r>
            <a:r>
              <a:rPr lang="en-US" sz="2200" dirty="0"/>
              <a:t>, but they don’t really recognize who he really is.  What’s worst is even his fellow </a:t>
            </a:r>
            <a:r>
              <a:rPr lang="en-US" sz="2200" dirty="0" err="1"/>
              <a:t>Boholanos</a:t>
            </a:r>
            <a:r>
              <a:rPr lang="en-US" sz="2200" dirty="0"/>
              <a:t> doesn’t really know him well. We the researchers think that </a:t>
            </a:r>
            <a:r>
              <a:rPr lang="en-US" sz="2200" dirty="0" err="1"/>
              <a:t>Dagohoy</a:t>
            </a:r>
            <a:r>
              <a:rPr lang="en-US" sz="2200" dirty="0"/>
              <a:t> should be recognized not only on the Province of Bohol, but also in the whole country, Philippines. </a:t>
            </a:r>
          </a:p>
          <a:p>
            <a:endParaRPr lang="en-US" sz="2200" dirty="0"/>
          </a:p>
        </p:txBody>
      </p:sp>
      <p:sp>
        <p:nvSpPr>
          <p:cNvPr id="2" name="Slide Number Placeholder 1">
            <a:extLst>
              <a:ext uri="{FF2B5EF4-FFF2-40B4-BE49-F238E27FC236}">
                <a16:creationId xmlns:a16="http://schemas.microsoft.com/office/drawing/2014/main" xmlns="" id="{BE9800F6-D571-48C4-8466-12AA1ADB6599}"/>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500250"/>
            <a:ext cx="11214100" cy="535531"/>
          </a:xfrm>
        </p:spPr>
        <p:txBody>
          <a:bodyPr/>
          <a:lstStyle/>
          <a:p>
            <a:r>
              <a:rPr lang="en-PH" dirty="0"/>
              <a:t>Statement of the Problem</a:t>
            </a:r>
            <a:endParaRPr lang="en-US" dirty="0"/>
          </a:p>
        </p:txBody>
      </p:sp>
      <p:sp>
        <p:nvSpPr>
          <p:cNvPr id="2" name="Slide Number Placeholder 1">
            <a:extLst>
              <a:ext uri="{FF2B5EF4-FFF2-40B4-BE49-F238E27FC236}">
                <a16:creationId xmlns:a16="http://schemas.microsoft.com/office/drawing/2014/main" xmlns="" id="{520FC4EE-F318-4344-9E3C-B950ADB63865}"/>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8" name="Text Placeholder 7">
            <a:extLst>
              <a:ext uri="{FF2B5EF4-FFF2-40B4-BE49-F238E27FC236}">
                <a16:creationId xmlns:a16="http://schemas.microsoft.com/office/drawing/2014/main" xmlns="" id="{47DC4E62-1A34-4F98-A451-214F1808519C}"/>
              </a:ext>
            </a:extLst>
          </p:cNvPr>
          <p:cNvSpPr>
            <a:spLocks noGrp="1"/>
          </p:cNvSpPr>
          <p:nvPr>
            <p:ph type="body" sz="quarter" idx="2"/>
          </p:nvPr>
        </p:nvSpPr>
        <p:spPr>
          <a:xfrm>
            <a:off x="444500" y="3232150"/>
            <a:ext cx="7874000" cy="3082925"/>
          </a:xfrm>
        </p:spPr>
        <p:txBody>
          <a:bodyPr>
            <a:noAutofit/>
          </a:bodyPr>
          <a:lstStyle/>
          <a:p>
            <a:pPr marL="342900" lvl="0" indent="-342900">
              <a:lnSpc>
                <a:spcPct val="150000"/>
              </a:lnSpc>
              <a:buFont typeface="+mj-lt"/>
              <a:buAutoNum type="arabicPeriod"/>
            </a:pPr>
            <a:r>
              <a:rPr lang="en-PH" dirty="0" smtClean="0"/>
              <a:t>What </a:t>
            </a:r>
            <a:r>
              <a:rPr lang="en-PH" dirty="0"/>
              <a:t>is the purpose of this 3D Educational Game?</a:t>
            </a:r>
            <a:endParaRPr lang="en-US" dirty="0"/>
          </a:p>
          <a:p>
            <a:pPr marL="342900" lvl="0" indent="-342900">
              <a:lnSpc>
                <a:spcPct val="150000"/>
              </a:lnSpc>
              <a:buFont typeface="+mj-lt"/>
              <a:buAutoNum type="arabicPeriod"/>
            </a:pPr>
            <a:r>
              <a:rPr lang="en-PH" dirty="0"/>
              <a:t>What do you want to accomplished in your 3D Educational Game? </a:t>
            </a:r>
            <a:endParaRPr lang="en-US" dirty="0"/>
          </a:p>
          <a:p>
            <a:pPr marL="342900" lvl="0" indent="-342900">
              <a:lnSpc>
                <a:spcPct val="150000"/>
              </a:lnSpc>
              <a:buFont typeface="+mj-lt"/>
              <a:buAutoNum type="arabicPeriod"/>
            </a:pPr>
            <a:r>
              <a:rPr lang="en-PH" dirty="0"/>
              <a:t>How will you able to educate the people?</a:t>
            </a:r>
            <a:endParaRPr lang="en-US" dirty="0"/>
          </a:p>
          <a:p>
            <a:pPr marL="342900" lvl="0" indent="-342900">
              <a:lnSpc>
                <a:spcPct val="150000"/>
              </a:lnSpc>
              <a:buFont typeface="+mj-lt"/>
              <a:buAutoNum type="arabicPeriod"/>
            </a:pPr>
            <a:r>
              <a:rPr lang="en-PH" dirty="0"/>
              <a:t>What is the difference in traditional way of learning to non-traditional way?</a:t>
            </a:r>
            <a:endParaRPr lang="en-US" dirty="0"/>
          </a:p>
          <a:p>
            <a:pPr marL="342900" lvl="0" indent="-342900">
              <a:lnSpc>
                <a:spcPct val="150000"/>
              </a:lnSpc>
              <a:buFont typeface="+mj-lt"/>
              <a:buAutoNum type="arabicPeriod"/>
            </a:pPr>
            <a:r>
              <a:rPr lang="en-PH" dirty="0"/>
              <a:t>Can the game be played without an internet connection? </a:t>
            </a:r>
            <a:endParaRPr lang="en-US" dirty="0"/>
          </a:p>
          <a:p>
            <a:pPr marL="342900" lvl="0" indent="-342900">
              <a:lnSpc>
                <a:spcPct val="150000"/>
              </a:lnSpc>
              <a:buFont typeface="+mj-lt"/>
              <a:buAutoNum type="arabicPeriod"/>
            </a:pPr>
            <a:r>
              <a:rPr lang="en-PH" dirty="0"/>
              <a:t>How to install the game? ­­</a:t>
            </a:r>
            <a:endParaRPr lang="en-US" dirty="0"/>
          </a:p>
        </p:txBody>
      </p:sp>
      <p:sp>
        <p:nvSpPr>
          <p:cNvPr id="11" name="Rectangle 10"/>
          <p:cNvSpPr/>
          <p:nvPr/>
        </p:nvSpPr>
        <p:spPr>
          <a:xfrm>
            <a:off x="628650" y="1256802"/>
            <a:ext cx="10623550" cy="1754326"/>
          </a:xfrm>
          <a:prstGeom prst="rect">
            <a:avLst/>
          </a:prstGeom>
        </p:spPr>
        <p:txBody>
          <a:bodyPr wrap="square">
            <a:spAutoFit/>
          </a:bodyPr>
          <a:lstStyle/>
          <a:p>
            <a:pPr>
              <a:lnSpc>
                <a:spcPct val="150000"/>
              </a:lnSpc>
            </a:pPr>
            <a:r>
              <a:rPr lang="en-US" dirty="0">
                <a:solidFill>
                  <a:schemeClr val="bg1"/>
                </a:solidFill>
              </a:rPr>
              <a:t>People knew the name </a:t>
            </a:r>
            <a:r>
              <a:rPr lang="en-US" dirty="0" err="1">
                <a:solidFill>
                  <a:schemeClr val="bg1"/>
                </a:solidFill>
              </a:rPr>
              <a:t>Dagohoy</a:t>
            </a:r>
            <a:r>
              <a:rPr lang="en-US" dirty="0">
                <a:solidFill>
                  <a:schemeClr val="bg1"/>
                </a:solidFill>
              </a:rPr>
              <a:t>, but they don’t really recognize who he really is.  What’s worst is even his fellow </a:t>
            </a:r>
            <a:r>
              <a:rPr lang="en-US" dirty="0" err="1">
                <a:solidFill>
                  <a:schemeClr val="bg1"/>
                </a:solidFill>
              </a:rPr>
              <a:t>Boholanos</a:t>
            </a:r>
            <a:r>
              <a:rPr lang="en-US" dirty="0">
                <a:solidFill>
                  <a:schemeClr val="bg1"/>
                </a:solidFill>
              </a:rPr>
              <a:t> doesn’t really know him well.</a:t>
            </a:r>
          </a:p>
          <a:p>
            <a:pPr>
              <a:lnSpc>
                <a:spcPct val="150000"/>
              </a:lnSpc>
            </a:pPr>
            <a:r>
              <a:rPr lang="en-PH" dirty="0">
                <a:solidFill>
                  <a:schemeClr val="bg1"/>
                </a:solidFill>
              </a:rPr>
              <a:t>This research project aims to educate people about Francisco </a:t>
            </a:r>
            <a:r>
              <a:rPr lang="en-PH" dirty="0" err="1">
                <a:solidFill>
                  <a:schemeClr val="bg1"/>
                </a:solidFill>
              </a:rPr>
              <a:t>Dagohoy</a:t>
            </a:r>
            <a:r>
              <a:rPr lang="en-PH" dirty="0">
                <a:solidFill>
                  <a:schemeClr val="bg1"/>
                </a:solidFill>
              </a:rPr>
              <a:t> by creating a 3D Educational Game. And here are the following problems we look up:</a:t>
            </a:r>
            <a:endParaRPr lang="en-US" dirty="0">
              <a:solidFill>
                <a:schemeClr val="bg1"/>
              </a:solidFill>
            </a:endParaRPr>
          </a:p>
        </p:txBody>
      </p:sp>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500250"/>
            <a:ext cx="11214100" cy="646331"/>
          </a:xfrm>
        </p:spPr>
        <p:txBody>
          <a:bodyPr/>
          <a:lstStyle/>
          <a:p>
            <a:r>
              <a:rPr lang="en-PH" sz="4000" dirty="0"/>
              <a:t>Purpose</a:t>
            </a:r>
            <a:endParaRPr lang="en-US" sz="4000" dirty="0"/>
          </a:p>
        </p:txBody>
      </p:sp>
      <p:sp>
        <p:nvSpPr>
          <p:cNvPr id="2" name="Slide Number Placeholder 1">
            <a:extLst>
              <a:ext uri="{FF2B5EF4-FFF2-40B4-BE49-F238E27FC236}">
                <a16:creationId xmlns:a16="http://schemas.microsoft.com/office/drawing/2014/main" xmlns=""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11" name="Rectangle 10"/>
          <p:cNvSpPr/>
          <p:nvPr/>
        </p:nvSpPr>
        <p:spPr>
          <a:xfrm>
            <a:off x="628650" y="1256802"/>
            <a:ext cx="10775950" cy="3170099"/>
          </a:xfrm>
          <a:prstGeom prst="rect">
            <a:avLst/>
          </a:prstGeom>
        </p:spPr>
        <p:txBody>
          <a:bodyPr wrap="square">
            <a:spAutoFit/>
          </a:bodyPr>
          <a:lstStyle/>
          <a:p>
            <a:pPr>
              <a:lnSpc>
                <a:spcPct val="200000"/>
              </a:lnSpc>
            </a:pPr>
            <a:r>
              <a:rPr lang="en-PH" sz="2000" dirty="0">
                <a:solidFill>
                  <a:schemeClr val="bg1"/>
                </a:solidFill>
              </a:rPr>
              <a:t>The purpose of this project is to educate people about Bohol’s history. Specifically, one of Bohol’s mighty hero Francisco </a:t>
            </a:r>
            <a:r>
              <a:rPr lang="en-PH" sz="2000" dirty="0" err="1">
                <a:solidFill>
                  <a:schemeClr val="bg1"/>
                </a:solidFill>
              </a:rPr>
              <a:t>Dagohoy</a:t>
            </a:r>
            <a:r>
              <a:rPr lang="en-PH" sz="2000" dirty="0">
                <a:solidFill>
                  <a:schemeClr val="bg1"/>
                </a:solidFill>
              </a:rPr>
              <a:t>. </a:t>
            </a:r>
            <a:endParaRPr lang="en-PH" sz="2000" dirty="0" smtClean="0">
              <a:solidFill>
                <a:schemeClr val="bg1"/>
              </a:solidFill>
            </a:endParaRPr>
          </a:p>
          <a:p>
            <a:pPr>
              <a:lnSpc>
                <a:spcPct val="200000"/>
              </a:lnSpc>
            </a:pPr>
            <a:endParaRPr lang="en-US" sz="2000" dirty="0">
              <a:solidFill>
                <a:schemeClr val="bg1"/>
              </a:solidFill>
            </a:endParaRPr>
          </a:p>
          <a:p>
            <a:pPr>
              <a:lnSpc>
                <a:spcPct val="200000"/>
              </a:lnSpc>
            </a:pPr>
            <a:r>
              <a:rPr lang="en-PH" sz="2000" dirty="0" smtClean="0">
                <a:solidFill>
                  <a:schemeClr val="bg1"/>
                </a:solidFill>
              </a:rPr>
              <a:t>Today’s </a:t>
            </a:r>
            <a:r>
              <a:rPr lang="en-PH" sz="2000" dirty="0">
                <a:solidFill>
                  <a:schemeClr val="bg1"/>
                </a:solidFill>
              </a:rPr>
              <a:t>games does not only capture children attention but also the teens and adults. This is perfect for our project’s target users which are children and youth.</a:t>
            </a:r>
            <a:endParaRPr lang="en-US" sz="2000" dirty="0">
              <a:solidFill>
                <a:schemeClr val="bg1"/>
              </a:solidFill>
            </a:endParaRPr>
          </a:p>
        </p:txBody>
      </p:sp>
    </p:spTree>
    <p:extLst>
      <p:ext uri="{BB962C8B-B14F-4D97-AF65-F5344CB8AC3E}">
        <p14:creationId xmlns:p14="http://schemas.microsoft.com/office/powerpoint/2010/main" val="2815982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500250"/>
            <a:ext cx="11214100" cy="646331"/>
          </a:xfrm>
        </p:spPr>
        <p:txBody>
          <a:bodyPr/>
          <a:lstStyle/>
          <a:p>
            <a:r>
              <a:rPr lang="en-PH" sz="4000" dirty="0"/>
              <a:t>Objectives</a:t>
            </a:r>
            <a:endParaRPr lang="en-US" sz="4000" dirty="0"/>
          </a:p>
        </p:txBody>
      </p:sp>
      <p:sp>
        <p:nvSpPr>
          <p:cNvPr id="2" name="Slide Number Placeholder 1">
            <a:extLst>
              <a:ext uri="{FF2B5EF4-FFF2-40B4-BE49-F238E27FC236}">
                <a16:creationId xmlns:a16="http://schemas.microsoft.com/office/drawing/2014/main" xmlns=""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11" name="Rectangle 10"/>
          <p:cNvSpPr/>
          <p:nvPr/>
        </p:nvSpPr>
        <p:spPr>
          <a:xfrm>
            <a:off x="628650" y="1256802"/>
            <a:ext cx="10775950" cy="4401205"/>
          </a:xfrm>
          <a:prstGeom prst="rect">
            <a:avLst/>
          </a:prstGeom>
        </p:spPr>
        <p:txBody>
          <a:bodyPr wrap="square">
            <a:spAutoFit/>
          </a:bodyPr>
          <a:lstStyle/>
          <a:p>
            <a:pPr>
              <a:lnSpc>
                <a:spcPct val="200000"/>
              </a:lnSpc>
            </a:pPr>
            <a:r>
              <a:rPr lang="en-PH" sz="2000" dirty="0">
                <a:solidFill>
                  <a:schemeClr val="bg1"/>
                </a:solidFill>
              </a:rPr>
              <a:t>The main objective of this project is to create a game that is both educational and also entertaining. </a:t>
            </a:r>
            <a:endParaRPr lang="en-US" sz="2000" dirty="0">
              <a:solidFill>
                <a:schemeClr val="bg1"/>
              </a:solidFill>
            </a:endParaRPr>
          </a:p>
          <a:p>
            <a:pPr marL="342900" lvl="0" indent="-342900">
              <a:lnSpc>
                <a:spcPct val="200000"/>
              </a:lnSpc>
              <a:buFont typeface="Arial" panose="020B0604020202020204" pitchFamily="34" charset="0"/>
              <a:buChar char="•"/>
            </a:pPr>
            <a:r>
              <a:rPr lang="en-PH" sz="2000" dirty="0">
                <a:solidFill>
                  <a:schemeClr val="bg1"/>
                </a:solidFill>
              </a:rPr>
              <a:t>To create game that will have a campaign/story mode that tells the story of Francisco </a:t>
            </a:r>
            <a:r>
              <a:rPr lang="en-PH" sz="2000" dirty="0" err="1" smtClean="0">
                <a:solidFill>
                  <a:schemeClr val="bg1"/>
                </a:solidFill>
              </a:rPr>
              <a:t>Dagohoy’s</a:t>
            </a:r>
            <a:r>
              <a:rPr lang="en-PH" sz="2000" dirty="0" smtClean="0">
                <a:solidFill>
                  <a:schemeClr val="bg1"/>
                </a:solidFill>
              </a:rPr>
              <a:t> </a:t>
            </a:r>
            <a:r>
              <a:rPr lang="en-PH" sz="2000" dirty="0">
                <a:solidFill>
                  <a:schemeClr val="bg1"/>
                </a:solidFill>
              </a:rPr>
              <a:t>revolt.</a:t>
            </a:r>
            <a:endParaRPr lang="en-US" sz="2000" dirty="0">
              <a:solidFill>
                <a:schemeClr val="bg1"/>
              </a:solidFill>
            </a:endParaRPr>
          </a:p>
          <a:p>
            <a:pPr marL="342900" lvl="0" indent="-342900">
              <a:lnSpc>
                <a:spcPct val="200000"/>
              </a:lnSpc>
              <a:buFont typeface="Arial" panose="020B0604020202020204" pitchFamily="34" charset="0"/>
              <a:buChar char="•"/>
            </a:pPr>
            <a:r>
              <a:rPr lang="en-PH" sz="2000" dirty="0">
                <a:solidFill>
                  <a:schemeClr val="bg1"/>
                </a:solidFill>
              </a:rPr>
              <a:t>To create a game playable for PC and Mobile device and it can be played online and offline. </a:t>
            </a:r>
            <a:endParaRPr lang="en-US" sz="2000" dirty="0">
              <a:solidFill>
                <a:schemeClr val="bg1"/>
              </a:solidFill>
            </a:endParaRPr>
          </a:p>
          <a:p>
            <a:pPr marL="342900" lvl="0" indent="-342900">
              <a:lnSpc>
                <a:spcPct val="200000"/>
              </a:lnSpc>
              <a:buFont typeface="Arial" panose="020B0604020202020204" pitchFamily="34" charset="0"/>
              <a:buChar char="•"/>
            </a:pPr>
            <a:r>
              <a:rPr lang="en-PH" sz="2000" dirty="0">
                <a:solidFill>
                  <a:schemeClr val="bg1"/>
                </a:solidFill>
              </a:rPr>
              <a:t>To create a website which contains the download page and trailer of the game.  </a:t>
            </a:r>
            <a:endParaRPr lang="en-US" sz="2000" dirty="0">
              <a:solidFill>
                <a:schemeClr val="bg1"/>
              </a:solidFill>
            </a:endParaRPr>
          </a:p>
        </p:txBody>
      </p:sp>
    </p:spTree>
    <p:extLst>
      <p:ext uri="{BB962C8B-B14F-4D97-AF65-F5344CB8AC3E}">
        <p14:creationId xmlns:p14="http://schemas.microsoft.com/office/powerpoint/2010/main" val="1727921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774700"/>
            <a:ext cx="11214100" cy="2446824"/>
          </a:xfrm>
        </p:spPr>
        <p:txBody>
          <a:bodyPr/>
          <a:lstStyle/>
          <a:p>
            <a:pPr>
              <a:lnSpc>
                <a:spcPct val="150000"/>
              </a:lnSpc>
            </a:pPr>
            <a:r>
              <a:rPr lang="en-PH" sz="4400" dirty="0">
                <a:solidFill>
                  <a:schemeClr val="accent1">
                    <a:lumMod val="60000"/>
                    <a:lumOff val="40000"/>
                  </a:schemeClr>
                </a:solidFill>
              </a:rPr>
              <a:t>Significance of the </a:t>
            </a:r>
            <a:r>
              <a:rPr lang="en-PH" sz="4400" dirty="0" smtClean="0">
                <a:solidFill>
                  <a:schemeClr val="accent1">
                    <a:lumMod val="60000"/>
                    <a:lumOff val="40000"/>
                  </a:schemeClr>
                </a:solidFill>
              </a:rPr>
              <a:t>Study</a:t>
            </a:r>
            <a:r>
              <a:rPr lang="en-PH" sz="4000" dirty="0" smtClean="0"/>
              <a:t/>
            </a:r>
            <a:br>
              <a:rPr lang="en-PH" sz="4000" dirty="0" smtClean="0"/>
            </a:br>
            <a:r>
              <a:rPr lang="en-PH" sz="1800" dirty="0"/>
              <a:t>This project will benefit the following:</a:t>
            </a:r>
            <a:r>
              <a:rPr lang="en-US" sz="4000" dirty="0"/>
              <a:t/>
            </a:r>
            <a:br>
              <a:rPr lang="en-US" sz="4000" dirty="0"/>
            </a:br>
            <a:endParaRPr lang="en-US" sz="4000" dirty="0"/>
          </a:p>
        </p:txBody>
      </p:sp>
      <p:sp>
        <p:nvSpPr>
          <p:cNvPr id="2" name="Slide Number Placeholder 1">
            <a:extLst>
              <a:ext uri="{FF2B5EF4-FFF2-40B4-BE49-F238E27FC236}">
                <a16:creationId xmlns:a16="http://schemas.microsoft.com/office/drawing/2014/main" xmlns="" id="{520FC4EE-F318-4344-9E3C-B950ADB63865}"/>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11" name="Rectangle 10"/>
          <p:cNvSpPr/>
          <p:nvPr/>
        </p:nvSpPr>
        <p:spPr>
          <a:xfrm>
            <a:off x="412750" y="2868497"/>
            <a:ext cx="10775950" cy="1107996"/>
          </a:xfrm>
          <a:prstGeom prst="rect">
            <a:avLst/>
          </a:prstGeom>
        </p:spPr>
        <p:txBody>
          <a:bodyPr wrap="square">
            <a:spAutoFit/>
          </a:bodyPr>
          <a:lstStyle/>
          <a:p>
            <a:pPr marL="342900" lvl="0" indent="-342900">
              <a:lnSpc>
                <a:spcPct val="150000"/>
              </a:lnSpc>
              <a:buFont typeface="Arial" panose="020B0604020202020204" pitchFamily="34" charset="0"/>
              <a:buChar char="•"/>
            </a:pPr>
            <a:r>
              <a:rPr lang="en-PH" sz="2400" b="1" dirty="0">
                <a:solidFill>
                  <a:schemeClr val="bg1"/>
                </a:solidFill>
              </a:rPr>
              <a:t>Children and </a:t>
            </a:r>
            <a:r>
              <a:rPr lang="en-PH" sz="2400" b="1" dirty="0" smtClean="0">
                <a:solidFill>
                  <a:schemeClr val="bg1"/>
                </a:solidFill>
              </a:rPr>
              <a:t>Youth</a:t>
            </a:r>
            <a:endParaRPr lang="en-PH" sz="2400" dirty="0" smtClean="0">
              <a:solidFill>
                <a:schemeClr val="bg1"/>
              </a:solidFill>
            </a:endParaRPr>
          </a:p>
          <a:p>
            <a:pPr lvl="0">
              <a:lnSpc>
                <a:spcPct val="150000"/>
              </a:lnSpc>
            </a:pPr>
            <a:r>
              <a:rPr lang="en-PH" sz="2000" dirty="0" smtClean="0">
                <a:solidFill>
                  <a:schemeClr val="bg1"/>
                </a:solidFill>
              </a:rPr>
              <a:t>This </a:t>
            </a:r>
            <a:r>
              <a:rPr lang="en-PH" sz="2000" dirty="0">
                <a:solidFill>
                  <a:schemeClr val="bg1"/>
                </a:solidFill>
              </a:rPr>
              <a:t>project will enlighten them about one of major events of the history in Bohol. </a:t>
            </a:r>
            <a:endParaRPr lang="en-US" sz="2000" dirty="0">
              <a:solidFill>
                <a:schemeClr val="bg1"/>
              </a:solidFill>
            </a:endParaRPr>
          </a:p>
        </p:txBody>
      </p:sp>
      <p:sp>
        <p:nvSpPr>
          <p:cNvPr id="5" name="Rectangle 4"/>
          <p:cNvSpPr/>
          <p:nvPr/>
        </p:nvSpPr>
        <p:spPr>
          <a:xfrm>
            <a:off x="412750" y="4444334"/>
            <a:ext cx="10775950" cy="1107996"/>
          </a:xfrm>
          <a:prstGeom prst="rect">
            <a:avLst/>
          </a:prstGeom>
        </p:spPr>
        <p:txBody>
          <a:bodyPr wrap="square">
            <a:spAutoFit/>
          </a:bodyPr>
          <a:lstStyle/>
          <a:p>
            <a:pPr marL="342900" lvl="0" indent="-342900">
              <a:lnSpc>
                <a:spcPct val="150000"/>
              </a:lnSpc>
              <a:buFont typeface="Arial" panose="020B0604020202020204" pitchFamily="34" charset="0"/>
              <a:buChar char="•"/>
            </a:pPr>
            <a:r>
              <a:rPr lang="en-PH" sz="2400" b="1" dirty="0">
                <a:solidFill>
                  <a:schemeClr val="bg1"/>
                </a:solidFill>
              </a:rPr>
              <a:t>Future </a:t>
            </a:r>
            <a:r>
              <a:rPr lang="en-PH" sz="2400" b="1" dirty="0" smtClean="0">
                <a:solidFill>
                  <a:schemeClr val="bg1"/>
                </a:solidFill>
              </a:rPr>
              <a:t>Researchers</a:t>
            </a:r>
            <a:endParaRPr lang="en-PH" sz="2400" dirty="0" smtClean="0">
              <a:solidFill>
                <a:schemeClr val="bg1"/>
              </a:solidFill>
            </a:endParaRPr>
          </a:p>
          <a:p>
            <a:pPr lvl="0">
              <a:lnSpc>
                <a:spcPct val="150000"/>
              </a:lnSpc>
            </a:pPr>
            <a:r>
              <a:rPr lang="en-PH" sz="2000" dirty="0" smtClean="0">
                <a:solidFill>
                  <a:schemeClr val="bg1"/>
                </a:solidFill>
              </a:rPr>
              <a:t>This </a:t>
            </a:r>
            <a:r>
              <a:rPr lang="en-PH" sz="2000" dirty="0">
                <a:solidFill>
                  <a:schemeClr val="bg1"/>
                </a:solidFill>
              </a:rPr>
              <a:t>project will help the build their ground on how to start and develop an Educational game. </a:t>
            </a:r>
            <a:endParaRPr lang="en-US" sz="2000" dirty="0">
              <a:solidFill>
                <a:schemeClr val="bg1"/>
              </a:solidFill>
            </a:endParaRPr>
          </a:p>
        </p:txBody>
      </p:sp>
    </p:spTree>
    <p:extLst>
      <p:ext uri="{BB962C8B-B14F-4D97-AF65-F5344CB8AC3E}">
        <p14:creationId xmlns:p14="http://schemas.microsoft.com/office/powerpoint/2010/main" val="66954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15E3981-F0D7-482C-A8E0-6A57700BECA7}"/>
              </a:ext>
            </a:extLst>
          </p:cNvPr>
          <p:cNvSpPr>
            <a:spLocks noGrp="1"/>
          </p:cNvSpPr>
          <p:nvPr>
            <p:ph type="title"/>
          </p:nvPr>
        </p:nvSpPr>
        <p:spPr>
          <a:xfrm>
            <a:off x="444500" y="500250"/>
            <a:ext cx="11214100" cy="646331"/>
          </a:xfrm>
        </p:spPr>
        <p:txBody>
          <a:bodyPr/>
          <a:lstStyle/>
          <a:p>
            <a:r>
              <a:rPr lang="en-PH" sz="4000" dirty="0"/>
              <a:t>Scope and Limitations</a:t>
            </a:r>
            <a:endParaRPr lang="en-US" sz="4000" dirty="0"/>
          </a:p>
        </p:txBody>
      </p:sp>
      <p:sp>
        <p:nvSpPr>
          <p:cNvPr id="2" name="Slide Number Placeholder 1">
            <a:extLst>
              <a:ext uri="{FF2B5EF4-FFF2-40B4-BE49-F238E27FC236}">
                <a16:creationId xmlns:a16="http://schemas.microsoft.com/office/drawing/2014/main" xmlns="" id="{520FC4EE-F318-4344-9E3C-B950ADB63865}"/>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11" name="Rectangle 10"/>
          <p:cNvSpPr/>
          <p:nvPr/>
        </p:nvSpPr>
        <p:spPr>
          <a:xfrm>
            <a:off x="444500" y="2096432"/>
            <a:ext cx="10775950" cy="1569660"/>
          </a:xfrm>
          <a:prstGeom prst="rect">
            <a:avLst/>
          </a:prstGeom>
        </p:spPr>
        <p:txBody>
          <a:bodyPr wrap="square">
            <a:spAutoFit/>
          </a:bodyPr>
          <a:lstStyle/>
          <a:p>
            <a:pPr>
              <a:lnSpc>
                <a:spcPct val="200000"/>
              </a:lnSpc>
            </a:pPr>
            <a:r>
              <a:rPr lang="en-PH" sz="2400" dirty="0" smtClean="0">
                <a:solidFill>
                  <a:schemeClr val="bg1"/>
                </a:solidFill>
              </a:rPr>
              <a:t>This </a:t>
            </a:r>
            <a:r>
              <a:rPr lang="en-PH" sz="2400" dirty="0">
                <a:solidFill>
                  <a:schemeClr val="bg1"/>
                </a:solidFill>
              </a:rPr>
              <a:t>game is a 3D Adventure RPG (Role Playing Game). The game has a Campaign/Story Mode that narrates the events on Francisco </a:t>
            </a:r>
            <a:r>
              <a:rPr lang="en-PH" sz="2400" dirty="0" err="1">
                <a:solidFill>
                  <a:schemeClr val="bg1"/>
                </a:solidFill>
              </a:rPr>
              <a:t>Dagohoy’s</a:t>
            </a:r>
            <a:r>
              <a:rPr lang="en-PH" sz="2400" dirty="0">
                <a:solidFill>
                  <a:schemeClr val="bg1"/>
                </a:solidFill>
              </a:rPr>
              <a:t> revolt. </a:t>
            </a:r>
            <a:endParaRPr lang="en-US" sz="2000" dirty="0">
              <a:solidFill>
                <a:schemeClr val="bg1"/>
              </a:solidFill>
            </a:endParaRPr>
          </a:p>
        </p:txBody>
      </p:sp>
    </p:spTree>
    <p:extLst>
      <p:ext uri="{BB962C8B-B14F-4D97-AF65-F5344CB8AC3E}">
        <p14:creationId xmlns:p14="http://schemas.microsoft.com/office/powerpoint/2010/main" val="2240235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0</TotalTime>
  <Words>635</Words>
  <Application>Microsoft Office PowerPoint</Application>
  <PresentationFormat>Widescreen</PresentationFormat>
  <Paragraphs>59</Paragraphs>
  <Slides>15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Tahoma</vt:lpstr>
      <vt:lpstr>Trade Gothic LT Pro</vt:lpstr>
      <vt:lpstr>Trebuchet MS</vt:lpstr>
      <vt:lpstr>Office Theme</vt:lpstr>
      <vt:lpstr>CAPSTONE PROJECTDAGOHOY’S REVOLT: A 3D EDUCATIONAL GAME ABOUT DAGOHOY</vt:lpstr>
      <vt:lpstr>PowerPoint Presentation</vt:lpstr>
      <vt:lpstr>Chapter I Introduction</vt:lpstr>
      <vt:lpstr>Project Context</vt:lpstr>
      <vt:lpstr>Statement of the Problem</vt:lpstr>
      <vt:lpstr>Purpose</vt:lpstr>
      <vt:lpstr>Objectives</vt:lpstr>
      <vt:lpstr>Significance of the Study This project will benefit the following: </vt:lpstr>
      <vt:lpstr>Scope and Limitations</vt:lpstr>
      <vt:lpstr>Review of Related Literature</vt:lpstr>
      <vt:lpstr>Educational games are not today. Since the introduction of video games on 1970’s a lot of games are released that are considered as an educational game. </vt:lpstr>
      <vt:lpstr>There are a lot of ways to develop a game. Especially today there are a lot of game engines that are free to use like Godot, Unreal, Unity and etc. We choose to use Unity because there are many tools and packages that can help us in our development. </vt:lpstr>
      <vt:lpstr>Review of Related Literature</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2021-07-30T16:57:26Z</dcterms:created>
  <dcterms:modified xsi:type="dcterms:W3CDTF">2021-07-30T19:56:20Z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